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04" r:id="rId3"/>
    <p:sldId id="272" r:id="rId4"/>
    <p:sldId id="274" r:id="rId5"/>
    <p:sldId id="313" r:id="rId6"/>
    <p:sldId id="307" r:id="rId7"/>
    <p:sldId id="271" r:id="rId8"/>
    <p:sldId id="275" r:id="rId9"/>
    <p:sldId id="276" r:id="rId10"/>
    <p:sldId id="277" r:id="rId11"/>
    <p:sldId id="279" r:id="rId12"/>
    <p:sldId id="280" r:id="rId13"/>
    <p:sldId id="293" r:id="rId14"/>
    <p:sldId id="295" r:id="rId15"/>
    <p:sldId id="308" r:id="rId16"/>
    <p:sldId id="299" r:id="rId17"/>
    <p:sldId id="294" r:id="rId18"/>
    <p:sldId id="309" r:id="rId19"/>
    <p:sldId id="273" r:id="rId20"/>
    <p:sldId id="296" r:id="rId21"/>
    <p:sldId id="297" r:id="rId22"/>
    <p:sldId id="310" r:id="rId23"/>
    <p:sldId id="259" r:id="rId24"/>
    <p:sldId id="300" r:id="rId25"/>
    <p:sldId id="258" r:id="rId26"/>
    <p:sldId id="301" r:id="rId27"/>
    <p:sldId id="261" r:id="rId28"/>
    <p:sldId id="311" r:id="rId29"/>
    <p:sldId id="302" r:id="rId30"/>
    <p:sldId id="305" r:id="rId31"/>
    <p:sldId id="303" r:id="rId32"/>
    <p:sldId id="314" r:id="rId33"/>
    <p:sldId id="312" r:id="rId34"/>
    <p:sldId id="315" r:id="rId35"/>
    <p:sldId id="283" r:id="rId36"/>
    <p:sldId id="284" r:id="rId37"/>
    <p:sldId id="286" r:id="rId38"/>
    <p:sldId id="28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3" autoAdjust="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11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77387-F618-8841-9CB9-9CDA2BE0CAEF}" type="datetimeFigureOut">
              <a:rPr lang="en-US" smtClean="0"/>
              <a:t>6/5/14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68C7D-1BCB-EE48-B4A6-5C1B526BC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use these genetic</a:t>
            </a:r>
            <a:r>
              <a:rPr lang="en-US" baseline="0" dirty="0" smtClean="0"/>
              <a:t> markers to understand how populations are related!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8C7D-1BCB-EE48-B4A6-5C1B526BC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9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(11/6/12 19:17) -----</a:t>
            </a:r>
          </a:p>
          <a:p>
            <a:r>
              <a:rPr lang="en-US"/>
              <a:t>Question of what the genetic ancestry is of afams in the US today.</a:t>
            </a:r>
          </a:p>
          <a:p>
            <a:r>
              <a:rPr lang="en-US"/>
              <a:t>----- Meeting Notes (11/7/12 12:03) -----</a:t>
            </a:r>
          </a:p>
          <a:p>
            <a:r>
              <a:rPr lang="en-US"/>
              <a:t>Historians have painstakingly investigated records of the trans atlantic slave trade that brought over about 500,000 afams from different regions of africa, into the US through different ports.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Can we learn more about which African populations or groups contributed ancestry to African Americans in the U.S. by studying autosomal, high density, genetic data?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Can we detect differences in proportions of ancestral African populations among Afams from different parts of the U.S.?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C99518-4E38-124F-8FBC-539DF7FAF6D8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 know from genetics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about the African ancestry of African Americans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Who has seen such a figure before?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Lots of methods for this – LAMP, HapMix, PCADMIX, ChromoPainter. These results, and clustering methods such as FRAPPE, STRUCTURE, ADMIXTURE 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But this is only for African/European ancestry – doesn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t tell us proportions of where this individual came from within African;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64B03C-985A-1249-94B2-4CDE6D2343D8}" type="slidenum">
              <a:rPr lang="en-US" sz="1200"/>
              <a:pPr eaLnBrk="1" hangingPunct="1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5767758-F7E3-5B44-974C-36730D8F1181}" type="slidenum">
              <a:rPr lang="en-US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To limit the dimensionality of the models we explored, we considered the African populations with the following first approximation clusters</a:t>
            </a:r>
          </a:p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91E7C97-4F48-3543-A407-81F41BB25BB8}" type="slidenum">
              <a:rPr lang="en-US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admixed</a:t>
            </a:r>
            <a:r>
              <a:rPr lang="en-US" baseline="0" dirty="0" smtClean="0"/>
              <a:t> population as a mixture of ancestral; framework for testing significance of additional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9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2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3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4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2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3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2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1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48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F531-180B-3546-9935-CBB94C16BDB0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36681-1E48-FB4C-83AA-83464BC33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7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Patterns of population structure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admixture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among </a:t>
            </a:r>
            <a:r>
              <a:rPr lang="en-US" dirty="0"/>
              <a:t>human populations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Katarzyna</a:t>
            </a:r>
            <a:r>
              <a:rPr lang="en-US" dirty="0" smtClean="0"/>
              <a:t> Bryc</a:t>
            </a:r>
          </a:p>
          <a:p>
            <a:r>
              <a:rPr lang="en-US" dirty="0" smtClean="0"/>
              <a:t>OEB 275br</a:t>
            </a:r>
          </a:p>
          <a:p>
            <a:r>
              <a:rPr lang="en-US" dirty="0" smtClean="0"/>
              <a:t>February 19,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3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1568669" y="23833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nector 4"/>
          <p:cNvSpPr/>
          <p:nvPr/>
        </p:nvSpPr>
        <p:spPr>
          <a:xfrm>
            <a:off x="968541" y="27643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nector 5"/>
          <p:cNvSpPr/>
          <p:nvPr/>
        </p:nvSpPr>
        <p:spPr>
          <a:xfrm>
            <a:off x="1568669" y="3221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nector 6"/>
          <p:cNvSpPr/>
          <p:nvPr/>
        </p:nvSpPr>
        <p:spPr>
          <a:xfrm>
            <a:off x="2309504" y="3221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nector 7"/>
          <p:cNvSpPr/>
          <p:nvPr/>
        </p:nvSpPr>
        <p:spPr>
          <a:xfrm>
            <a:off x="3231546" y="3221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nector 8"/>
          <p:cNvSpPr/>
          <p:nvPr/>
        </p:nvSpPr>
        <p:spPr>
          <a:xfrm>
            <a:off x="3230828" y="2078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nector 9"/>
          <p:cNvSpPr/>
          <p:nvPr/>
        </p:nvSpPr>
        <p:spPr>
          <a:xfrm>
            <a:off x="2725877" y="26119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nector 10"/>
          <p:cNvSpPr/>
          <p:nvPr/>
        </p:nvSpPr>
        <p:spPr>
          <a:xfrm>
            <a:off x="2448055" y="19261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nector 11"/>
          <p:cNvSpPr/>
          <p:nvPr/>
        </p:nvSpPr>
        <p:spPr>
          <a:xfrm>
            <a:off x="1797269" y="39986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nector 12"/>
          <p:cNvSpPr/>
          <p:nvPr/>
        </p:nvSpPr>
        <p:spPr>
          <a:xfrm>
            <a:off x="2766704" y="37700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nector 13"/>
          <p:cNvSpPr/>
          <p:nvPr/>
        </p:nvSpPr>
        <p:spPr>
          <a:xfrm>
            <a:off x="6029802" y="23833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nector 14"/>
          <p:cNvSpPr/>
          <p:nvPr/>
        </p:nvSpPr>
        <p:spPr>
          <a:xfrm>
            <a:off x="5429674" y="27643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nector 15"/>
          <p:cNvSpPr/>
          <p:nvPr/>
        </p:nvSpPr>
        <p:spPr>
          <a:xfrm>
            <a:off x="6029802" y="3221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6770637" y="32215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nector 17"/>
          <p:cNvSpPr/>
          <p:nvPr/>
        </p:nvSpPr>
        <p:spPr>
          <a:xfrm>
            <a:off x="7692679" y="3221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nector 18"/>
          <p:cNvSpPr/>
          <p:nvPr/>
        </p:nvSpPr>
        <p:spPr>
          <a:xfrm>
            <a:off x="7691961" y="2078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nector 19"/>
          <p:cNvSpPr/>
          <p:nvPr/>
        </p:nvSpPr>
        <p:spPr>
          <a:xfrm>
            <a:off x="7187010" y="26119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nector 20"/>
          <p:cNvSpPr/>
          <p:nvPr/>
        </p:nvSpPr>
        <p:spPr>
          <a:xfrm>
            <a:off x="6909188" y="19261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nector 21"/>
          <p:cNvSpPr/>
          <p:nvPr/>
        </p:nvSpPr>
        <p:spPr>
          <a:xfrm>
            <a:off x="6258402" y="39986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nector 22"/>
          <p:cNvSpPr/>
          <p:nvPr/>
        </p:nvSpPr>
        <p:spPr>
          <a:xfrm>
            <a:off x="7227837" y="37700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 rot="5400000">
            <a:off x="4448225" y="2742071"/>
            <a:ext cx="317500" cy="958950"/>
          </a:xfrm>
          <a:prstGeom prst="upArrow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087358" y="4683673"/>
            <a:ext cx="37224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Allele frequency: 1/N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6029802" y="5642328"/>
            <a:ext cx="197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Infinite sites model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180114" y="2652376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82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drift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1568669" y="23833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nector 4"/>
          <p:cNvSpPr/>
          <p:nvPr/>
        </p:nvSpPr>
        <p:spPr>
          <a:xfrm>
            <a:off x="968541" y="27643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nector 5"/>
          <p:cNvSpPr/>
          <p:nvPr/>
        </p:nvSpPr>
        <p:spPr>
          <a:xfrm>
            <a:off x="1568669" y="3221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nector 6"/>
          <p:cNvSpPr/>
          <p:nvPr/>
        </p:nvSpPr>
        <p:spPr>
          <a:xfrm>
            <a:off x="2309504" y="32215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nector 7"/>
          <p:cNvSpPr/>
          <p:nvPr/>
        </p:nvSpPr>
        <p:spPr>
          <a:xfrm>
            <a:off x="3231546" y="3221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nector 8"/>
          <p:cNvSpPr/>
          <p:nvPr/>
        </p:nvSpPr>
        <p:spPr>
          <a:xfrm>
            <a:off x="3230828" y="2078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nector 9"/>
          <p:cNvSpPr/>
          <p:nvPr/>
        </p:nvSpPr>
        <p:spPr>
          <a:xfrm>
            <a:off x="2725877" y="26119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nector 10"/>
          <p:cNvSpPr/>
          <p:nvPr/>
        </p:nvSpPr>
        <p:spPr>
          <a:xfrm>
            <a:off x="2448055" y="19261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nector 11"/>
          <p:cNvSpPr/>
          <p:nvPr/>
        </p:nvSpPr>
        <p:spPr>
          <a:xfrm>
            <a:off x="1797269" y="39986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nector 12"/>
          <p:cNvSpPr/>
          <p:nvPr/>
        </p:nvSpPr>
        <p:spPr>
          <a:xfrm>
            <a:off x="2766704" y="37700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nector 13"/>
          <p:cNvSpPr/>
          <p:nvPr/>
        </p:nvSpPr>
        <p:spPr>
          <a:xfrm>
            <a:off x="6029802" y="23833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nector 14"/>
          <p:cNvSpPr/>
          <p:nvPr/>
        </p:nvSpPr>
        <p:spPr>
          <a:xfrm>
            <a:off x="5429674" y="27643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nector 15"/>
          <p:cNvSpPr/>
          <p:nvPr/>
        </p:nvSpPr>
        <p:spPr>
          <a:xfrm>
            <a:off x="6029802" y="32215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6770637" y="32215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nector 17"/>
          <p:cNvSpPr/>
          <p:nvPr/>
        </p:nvSpPr>
        <p:spPr>
          <a:xfrm>
            <a:off x="7692679" y="3221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nector 18"/>
          <p:cNvSpPr/>
          <p:nvPr/>
        </p:nvSpPr>
        <p:spPr>
          <a:xfrm>
            <a:off x="7691961" y="2078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nector 19"/>
          <p:cNvSpPr/>
          <p:nvPr/>
        </p:nvSpPr>
        <p:spPr>
          <a:xfrm>
            <a:off x="7187010" y="26119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nector 20"/>
          <p:cNvSpPr/>
          <p:nvPr/>
        </p:nvSpPr>
        <p:spPr>
          <a:xfrm>
            <a:off x="6909188" y="19261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nector 21"/>
          <p:cNvSpPr/>
          <p:nvPr/>
        </p:nvSpPr>
        <p:spPr>
          <a:xfrm>
            <a:off x="6258402" y="39986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nector 22"/>
          <p:cNvSpPr/>
          <p:nvPr/>
        </p:nvSpPr>
        <p:spPr>
          <a:xfrm>
            <a:off x="7227837" y="37700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 rot="5400000">
            <a:off x="4448225" y="2742071"/>
            <a:ext cx="317500" cy="958950"/>
          </a:xfrm>
          <a:prstGeom prst="upArrow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1855" y="4569926"/>
            <a:ext cx="3512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Allele frequency = 10%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294790" y="4569926"/>
            <a:ext cx="3512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Allele frequency = 30%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4244424" y="2693464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766704" y="5553718"/>
            <a:ext cx="352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Drift is faster in smaller populations</a:t>
            </a:r>
          </a:p>
        </p:txBody>
      </p:sp>
    </p:spTree>
    <p:extLst>
      <p:ext uri="{BB962C8B-B14F-4D97-AF65-F5344CB8AC3E}">
        <p14:creationId xmlns:p14="http://schemas.microsoft.com/office/powerpoint/2010/main" val="339894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selection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1568669" y="23833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nector 4"/>
          <p:cNvSpPr/>
          <p:nvPr/>
        </p:nvSpPr>
        <p:spPr>
          <a:xfrm>
            <a:off x="968541" y="27643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nector 5"/>
          <p:cNvSpPr/>
          <p:nvPr/>
        </p:nvSpPr>
        <p:spPr>
          <a:xfrm>
            <a:off x="1568669" y="32215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nector 6"/>
          <p:cNvSpPr/>
          <p:nvPr/>
        </p:nvSpPr>
        <p:spPr>
          <a:xfrm>
            <a:off x="2309504" y="32215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nector 7"/>
          <p:cNvSpPr/>
          <p:nvPr/>
        </p:nvSpPr>
        <p:spPr>
          <a:xfrm>
            <a:off x="3231546" y="3221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nector 8"/>
          <p:cNvSpPr/>
          <p:nvPr/>
        </p:nvSpPr>
        <p:spPr>
          <a:xfrm>
            <a:off x="3230828" y="2078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nector 9"/>
          <p:cNvSpPr/>
          <p:nvPr/>
        </p:nvSpPr>
        <p:spPr>
          <a:xfrm>
            <a:off x="2725877" y="26119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nector 10"/>
          <p:cNvSpPr/>
          <p:nvPr/>
        </p:nvSpPr>
        <p:spPr>
          <a:xfrm>
            <a:off x="2448055" y="19261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nector 11"/>
          <p:cNvSpPr/>
          <p:nvPr/>
        </p:nvSpPr>
        <p:spPr>
          <a:xfrm>
            <a:off x="1797269" y="39986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nector 12"/>
          <p:cNvSpPr/>
          <p:nvPr/>
        </p:nvSpPr>
        <p:spPr>
          <a:xfrm>
            <a:off x="2766704" y="37700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nector 15"/>
          <p:cNvSpPr/>
          <p:nvPr/>
        </p:nvSpPr>
        <p:spPr>
          <a:xfrm>
            <a:off x="6029802" y="32215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6770637" y="32215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nector 17"/>
          <p:cNvSpPr/>
          <p:nvPr/>
        </p:nvSpPr>
        <p:spPr>
          <a:xfrm>
            <a:off x="7692679" y="3221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nector 18"/>
          <p:cNvSpPr/>
          <p:nvPr/>
        </p:nvSpPr>
        <p:spPr>
          <a:xfrm>
            <a:off x="7691961" y="2078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nector 20"/>
          <p:cNvSpPr/>
          <p:nvPr/>
        </p:nvSpPr>
        <p:spPr>
          <a:xfrm>
            <a:off x="6909188" y="19261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nector 21"/>
          <p:cNvSpPr/>
          <p:nvPr/>
        </p:nvSpPr>
        <p:spPr>
          <a:xfrm>
            <a:off x="6258402" y="39986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 rot="5400000">
            <a:off x="4448225" y="2742071"/>
            <a:ext cx="317500" cy="958950"/>
          </a:xfrm>
          <a:prstGeom prst="upArrow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y 2"/>
          <p:cNvSpPr/>
          <p:nvPr/>
        </p:nvSpPr>
        <p:spPr>
          <a:xfrm>
            <a:off x="2387894" y="2304947"/>
            <a:ext cx="1155261" cy="1010679"/>
          </a:xfrm>
          <a:prstGeom prst="mathMultiply">
            <a:avLst>
              <a:gd name="adj1" fmla="val 114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1233143" y="2106606"/>
            <a:ext cx="1155261" cy="1010679"/>
          </a:xfrm>
          <a:prstGeom prst="mathMultiply">
            <a:avLst>
              <a:gd name="adj1" fmla="val 114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2433756" y="3493319"/>
            <a:ext cx="1155261" cy="1010679"/>
          </a:xfrm>
          <a:prstGeom prst="mathMultiply">
            <a:avLst>
              <a:gd name="adj1" fmla="val 114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624156" y="2482640"/>
            <a:ext cx="1155261" cy="1010679"/>
          </a:xfrm>
          <a:prstGeom prst="mathMultiply">
            <a:avLst>
              <a:gd name="adj1" fmla="val 114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91855" y="4569926"/>
            <a:ext cx="3512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Allele frequency = 30%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5294790" y="4569926"/>
            <a:ext cx="3431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Allele frequency =50%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1350498" y="544158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Selection strength </a:t>
            </a:r>
            <a:r>
              <a:rPr lang="en-US" i="1" dirty="0" smtClean="0"/>
              <a:t>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183077" y="5946087"/>
            <a:ext cx="3272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genes are under selection?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2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structure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1182821" y="2640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nector 4"/>
          <p:cNvSpPr/>
          <p:nvPr/>
        </p:nvSpPr>
        <p:spPr>
          <a:xfrm>
            <a:off x="582693" y="30215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nector 5"/>
          <p:cNvSpPr/>
          <p:nvPr/>
        </p:nvSpPr>
        <p:spPr>
          <a:xfrm>
            <a:off x="1182821" y="34787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nector 6"/>
          <p:cNvSpPr/>
          <p:nvPr/>
        </p:nvSpPr>
        <p:spPr>
          <a:xfrm>
            <a:off x="1923656" y="34787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nector 7"/>
          <p:cNvSpPr/>
          <p:nvPr/>
        </p:nvSpPr>
        <p:spPr>
          <a:xfrm>
            <a:off x="2845698" y="34787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nector 8"/>
          <p:cNvSpPr/>
          <p:nvPr/>
        </p:nvSpPr>
        <p:spPr>
          <a:xfrm>
            <a:off x="2844980" y="23357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nector 9"/>
          <p:cNvSpPr/>
          <p:nvPr/>
        </p:nvSpPr>
        <p:spPr>
          <a:xfrm>
            <a:off x="2340029" y="2869146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nector 10"/>
          <p:cNvSpPr/>
          <p:nvPr/>
        </p:nvSpPr>
        <p:spPr>
          <a:xfrm>
            <a:off x="2062207" y="218334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nector 11"/>
          <p:cNvSpPr/>
          <p:nvPr/>
        </p:nvSpPr>
        <p:spPr>
          <a:xfrm>
            <a:off x="1411421" y="42558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nector 12"/>
          <p:cNvSpPr/>
          <p:nvPr/>
        </p:nvSpPr>
        <p:spPr>
          <a:xfrm>
            <a:off x="2380856" y="4027259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nector 15"/>
          <p:cNvSpPr/>
          <p:nvPr/>
        </p:nvSpPr>
        <p:spPr>
          <a:xfrm>
            <a:off x="6230059" y="1776717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6258402" y="2516121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nector 17"/>
          <p:cNvSpPr/>
          <p:nvPr/>
        </p:nvSpPr>
        <p:spPr>
          <a:xfrm>
            <a:off x="7463361" y="1677921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nector 18"/>
          <p:cNvSpPr/>
          <p:nvPr/>
        </p:nvSpPr>
        <p:spPr>
          <a:xfrm>
            <a:off x="7691961" y="2287521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nector 20"/>
          <p:cNvSpPr/>
          <p:nvPr/>
        </p:nvSpPr>
        <p:spPr>
          <a:xfrm>
            <a:off x="7014957" y="266516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nector 21"/>
          <p:cNvSpPr/>
          <p:nvPr/>
        </p:nvSpPr>
        <p:spPr>
          <a:xfrm>
            <a:off x="6909188" y="2005317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 rot="5400000">
            <a:off x="3745691" y="2580016"/>
            <a:ext cx="317500" cy="958950"/>
          </a:xfrm>
          <a:prstGeom prst="upArrow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284135" y="1873511"/>
            <a:ext cx="80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67%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1868621" y="4788441"/>
            <a:ext cx="80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  <a:r>
              <a:rPr lang="en-US" sz="2800" dirty="0" smtClean="0"/>
              <a:t>0%</a:t>
            </a:r>
            <a:endParaRPr lang="en-US" sz="2800" dirty="0"/>
          </a:p>
        </p:txBody>
      </p:sp>
      <p:sp>
        <p:nvSpPr>
          <p:cNvPr id="31" name="Connector 30"/>
          <p:cNvSpPr/>
          <p:nvPr/>
        </p:nvSpPr>
        <p:spPr>
          <a:xfrm>
            <a:off x="6160530" y="3967284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nector 31"/>
          <p:cNvSpPr/>
          <p:nvPr/>
        </p:nvSpPr>
        <p:spPr>
          <a:xfrm>
            <a:off x="7137788" y="4935288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nector 32"/>
          <p:cNvSpPr/>
          <p:nvPr/>
        </p:nvSpPr>
        <p:spPr>
          <a:xfrm>
            <a:off x="7393832" y="3868488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nector 33"/>
          <p:cNvSpPr/>
          <p:nvPr/>
        </p:nvSpPr>
        <p:spPr>
          <a:xfrm>
            <a:off x="7622432" y="4478088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nector 34"/>
          <p:cNvSpPr/>
          <p:nvPr/>
        </p:nvSpPr>
        <p:spPr>
          <a:xfrm>
            <a:off x="6839659" y="4325688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nector 35"/>
          <p:cNvSpPr/>
          <p:nvPr/>
        </p:nvSpPr>
        <p:spPr>
          <a:xfrm>
            <a:off x="6382459" y="4820400"/>
            <a:ext cx="457200" cy="457200"/>
          </a:xfrm>
          <a:prstGeom prst="flowChartConnector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214606" y="4064078"/>
            <a:ext cx="80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17%</a:t>
            </a:r>
            <a:endParaRPr lang="en-US" sz="2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483378" y="3430521"/>
            <a:ext cx="340740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83650" y="2104913"/>
            <a:ext cx="1768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Population 1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4083650" y="4317938"/>
            <a:ext cx="1768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Population 2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05802" y="6044203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Randomly mating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61422" y="5656737"/>
            <a:ext cx="3481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substructure</a:t>
            </a:r>
          </a:p>
          <a:p>
            <a:r>
              <a:rPr lang="en-US" dirty="0" smtClean="0"/>
              <a:t>Random mating within populations</a:t>
            </a:r>
          </a:p>
          <a:p>
            <a:r>
              <a:rPr lang="en-US" dirty="0" smtClean="0"/>
              <a:t>Can have gene flow between pops</a:t>
            </a:r>
            <a:endParaRPr lang="en-US" dirty="0"/>
          </a:p>
        </p:txBody>
      </p:sp>
      <p:sp>
        <p:nvSpPr>
          <p:cNvPr id="40" name="Up Arrow 39"/>
          <p:cNvSpPr/>
          <p:nvPr/>
        </p:nvSpPr>
        <p:spPr>
          <a:xfrm rot="5400000">
            <a:off x="3745691" y="3297721"/>
            <a:ext cx="317500" cy="958950"/>
          </a:xfrm>
          <a:prstGeom prst="upArrow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653328" y="3213150"/>
            <a:ext cx="83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5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Pigmentation example - </a:t>
            </a:r>
            <a:r>
              <a:rPr lang="en-US" i="1" dirty="0"/>
              <a:t>SLC45A2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41" y="1561750"/>
            <a:ext cx="5431860" cy="40087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61068" y="5599796"/>
            <a:ext cx="6346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ALFRED: The </a:t>
            </a:r>
            <a:r>
              <a:rPr lang="en-US" sz="2800" dirty="0" err="1"/>
              <a:t>ALlele</a:t>
            </a:r>
            <a:r>
              <a:rPr lang="en-US" sz="2800" dirty="0"/>
              <a:t> </a:t>
            </a:r>
            <a:r>
              <a:rPr lang="en-US" sz="2800" dirty="0" err="1"/>
              <a:t>FREquency</a:t>
            </a:r>
            <a:r>
              <a:rPr lang="en-US" sz="2800" dirty="0"/>
              <a:t> Database  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842" y="6213187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alfred.med.yale.edu</a:t>
            </a:r>
            <a:r>
              <a:rPr lang="en-US" dirty="0" smtClean="0"/>
              <a:t>/</a:t>
            </a:r>
            <a:r>
              <a:rPr lang="en-US" dirty="0" err="1" smtClean="0"/>
              <a:t>alfred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37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6A6A6"/>
                </a:solidFill>
              </a:rPr>
              <a:t>The field of population genetics</a:t>
            </a:r>
          </a:p>
          <a:p>
            <a:r>
              <a:rPr lang="en-US" dirty="0" smtClean="0"/>
              <a:t>Learning about human history from genetics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 of Africa settlement of continents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Admixture: gene flow between diverged populations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African American admixture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An update to Out of Africa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can genetics tell us about population structure?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4" r="-70"/>
          <a:stretch/>
        </p:blipFill>
        <p:spPr>
          <a:xfrm>
            <a:off x="1784587" y="1600201"/>
            <a:ext cx="5964702" cy="4711936"/>
          </a:xfrm>
        </p:spPr>
      </p:pic>
      <p:sp>
        <p:nvSpPr>
          <p:cNvPr id="5" name="TextBox 4"/>
          <p:cNvSpPr txBox="1"/>
          <p:nvPr/>
        </p:nvSpPr>
        <p:spPr>
          <a:xfrm>
            <a:off x="457200" y="1932038"/>
            <a:ext cx="239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Principal Components Analysis (PCA)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0755" y="6312137"/>
            <a:ext cx="297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Novembre</a:t>
            </a:r>
            <a:r>
              <a:rPr lang="en-US" dirty="0" smtClean="0"/>
              <a:t> et al. 2008, Nature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68214" y="4147352"/>
            <a:ext cx="216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Isolation-By-Distance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5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nut 6"/>
          <p:cNvSpPr/>
          <p:nvPr/>
        </p:nvSpPr>
        <p:spPr>
          <a:xfrm>
            <a:off x="2556301" y="2319311"/>
            <a:ext cx="4115804" cy="3922302"/>
          </a:xfrm>
          <a:prstGeom prst="donut">
            <a:avLst>
              <a:gd name="adj" fmla="val 50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of the trade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6217" y="1601811"/>
            <a:ext cx="3441968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Samples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Modern populations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Ancient 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211066"/>
            <a:ext cx="467851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Statistical Methods</a:t>
            </a:r>
          </a:p>
          <a:p>
            <a:pPr marL="571500" indent="-571500">
              <a:buFont typeface="Arial"/>
              <a:buChar char="•"/>
            </a:pPr>
            <a:r>
              <a:rPr lang="en-US" sz="2800" dirty="0" smtClean="0"/>
              <a:t>PCA (Patterson 2006)</a:t>
            </a:r>
          </a:p>
          <a:p>
            <a:pPr marL="571500" indent="-571500">
              <a:buFont typeface="Arial"/>
              <a:buChar char="•"/>
            </a:pPr>
            <a:r>
              <a:rPr lang="en-US" sz="2800" dirty="0" smtClean="0"/>
              <a:t>STRUCTURE (</a:t>
            </a:r>
            <a:r>
              <a:rPr lang="en-US" sz="2800" dirty="0" err="1" smtClean="0"/>
              <a:t>Falush</a:t>
            </a:r>
            <a:r>
              <a:rPr lang="en-US" sz="2800" dirty="0" smtClean="0"/>
              <a:t> 2003)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6959" y="4211066"/>
            <a:ext cx="3134191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Technology</a:t>
            </a: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Genotyping arrays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Sequence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944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6A6A6"/>
                </a:solidFill>
              </a:rPr>
              <a:t>The field of population genetics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Learning about human history from genetics</a:t>
            </a:r>
          </a:p>
          <a:p>
            <a:pPr lvl="1"/>
            <a:r>
              <a:rPr lang="en-US" dirty="0" smtClean="0"/>
              <a:t>Out of Africa settlement of continents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Admixture: gene flow between diverged populations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African American admixture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An update to Out of Africa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Africa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425"/>
            <a:ext cx="9144000" cy="4915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89711" y="1320335"/>
            <a:ext cx="23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Henn</a:t>
            </a:r>
            <a:r>
              <a:rPr lang="en-US" dirty="0" smtClean="0"/>
              <a:t> et al. 2012, PNAS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5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field of population genetics</a:t>
            </a:r>
          </a:p>
          <a:p>
            <a:r>
              <a:rPr lang="en-US" dirty="0" smtClean="0"/>
              <a:t>Learning about human history from genetics</a:t>
            </a:r>
          </a:p>
          <a:p>
            <a:pPr lvl="1"/>
            <a:r>
              <a:rPr lang="en-US" dirty="0" smtClean="0"/>
              <a:t>Out of Africa settlement of continents</a:t>
            </a:r>
          </a:p>
          <a:p>
            <a:pPr lvl="1"/>
            <a:r>
              <a:rPr lang="en-US" dirty="0" smtClean="0"/>
              <a:t>Admixture: gene flow between diverged populations</a:t>
            </a:r>
          </a:p>
          <a:p>
            <a:pPr lvl="1"/>
            <a:r>
              <a:rPr lang="en-US" dirty="0" smtClean="0"/>
              <a:t>African American admixture</a:t>
            </a:r>
          </a:p>
          <a:p>
            <a:pPr lvl="1"/>
            <a:r>
              <a:rPr lang="en-US" dirty="0" smtClean="0"/>
              <a:t>An update to Out of Africa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5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Worldwide substructure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0"/>
            <a:ext cx="9144000" cy="29676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63204" y="5304752"/>
            <a:ext cx="621823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Worldwide Human Relationships Inferred from Genome-Wide </a:t>
            </a:r>
            <a:r>
              <a:rPr lang="en-US" sz="2400" b="1" dirty="0" smtClean="0"/>
              <a:t>Patterns </a:t>
            </a:r>
            <a:r>
              <a:rPr lang="en-US" sz="2400" b="1" dirty="0"/>
              <a:t>of </a:t>
            </a:r>
            <a:r>
              <a:rPr lang="en-US" sz="2400" b="1" dirty="0" smtClean="0"/>
              <a:t>Variation</a:t>
            </a:r>
          </a:p>
          <a:p>
            <a:r>
              <a:rPr lang="en-US" sz="2400" dirty="0" smtClean="0"/>
              <a:t>Li et al. 2008, 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917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Admixture with Hominids?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74" r="-21674"/>
          <a:stretch>
            <a:fillRect/>
          </a:stretch>
        </p:blipFill>
        <p:spPr>
          <a:xfrm>
            <a:off x="-867173" y="1417638"/>
            <a:ext cx="8229600" cy="4525963"/>
          </a:xfrm>
        </p:spPr>
      </p:pic>
      <p:sp>
        <p:nvSpPr>
          <p:cNvPr id="8" name="TextBox 7"/>
          <p:cNvSpPr txBox="1"/>
          <p:nvPr/>
        </p:nvSpPr>
        <p:spPr>
          <a:xfrm>
            <a:off x="3247627" y="6311695"/>
            <a:ext cx="257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Scientific American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21939" y="2780975"/>
            <a:ext cx="292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 flow from archaic populations (</a:t>
            </a:r>
            <a:r>
              <a:rPr lang="en-US" sz="2400" dirty="0" err="1" smtClean="0"/>
              <a:t>ie</a:t>
            </a:r>
            <a:r>
              <a:rPr lang="en-US" sz="2400" dirty="0" smtClean="0"/>
              <a:t>, </a:t>
            </a:r>
            <a:r>
              <a:rPr lang="en-US" sz="2400" dirty="0" err="1" smtClean="0"/>
              <a:t>Neandertals</a:t>
            </a:r>
            <a:r>
              <a:rPr lang="en-US" sz="2400" dirty="0" smtClean="0"/>
              <a:t>) into modern humans?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160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6A6A6"/>
                </a:solidFill>
              </a:rPr>
              <a:t>The field of population genetics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Learning about human history from genetics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 of Africa settlement of continents</a:t>
            </a:r>
          </a:p>
          <a:p>
            <a:pPr lvl="1"/>
            <a:r>
              <a:rPr lang="en-US" dirty="0" smtClean="0"/>
              <a:t>Admixture: gene flow between diverged populations</a:t>
            </a:r>
          </a:p>
          <a:p>
            <a:pPr lvl="1"/>
            <a:r>
              <a:rPr lang="en-US" dirty="0" smtClean="0"/>
              <a:t>African American admixture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An update to Out of Africa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810000" y="1491280"/>
            <a:ext cx="152400" cy="1371600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114800" y="1491280"/>
            <a:ext cx="152400" cy="13716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Multiply 16"/>
          <p:cNvSpPr/>
          <p:nvPr/>
        </p:nvSpPr>
        <p:spPr>
          <a:xfrm>
            <a:off x="4457700" y="2024680"/>
            <a:ext cx="228600" cy="30480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953000" y="1491280"/>
            <a:ext cx="152400" cy="1371600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57800" y="1491280"/>
            <a:ext cx="152400" cy="1371600"/>
          </a:xfrm>
          <a:prstGeom prst="round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rot="5400000">
            <a:off x="4451552" y="2946279"/>
            <a:ext cx="3349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399368" y="5105400"/>
            <a:ext cx="152400" cy="1371600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695234" y="5105400"/>
            <a:ext cx="152400" cy="13716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95234" y="5257800"/>
            <a:ext cx="152400" cy="685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ound Same Side Corner Rectangle 31"/>
          <p:cNvSpPr/>
          <p:nvPr/>
        </p:nvSpPr>
        <p:spPr>
          <a:xfrm>
            <a:off x="4399368" y="5105400"/>
            <a:ext cx="152400" cy="381000"/>
          </a:xfrm>
          <a:prstGeom prst="round2Same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55" name="TextBox 32"/>
          <p:cNvSpPr txBox="1">
            <a:spLocks noChangeArrowheads="1"/>
          </p:cNvSpPr>
          <p:nvPr/>
        </p:nvSpPr>
        <p:spPr bwMode="auto">
          <a:xfrm>
            <a:off x="1066800" y="3657600"/>
            <a:ext cx="746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G1</a:t>
            </a:r>
          </a:p>
        </p:txBody>
      </p:sp>
      <p:sp>
        <p:nvSpPr>
          <p:cNvPr id="18456" name="TextBox 33"/>
          <p:cNvSpPr txBox="1">
            <a:spLocks noChangeArrowheads="1"/>
          </p:cNvSpPr>
          <p:nvPr/>
        </p:nvSpPr>
        <p:spPr bwMode="auto">
          <a:xfrm>
            <a:off x="685800" y="1676400"/>
            <a:ext cx="2133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Ancestral populations</a:t>
            </a:r>
          </a:p>
        </p:txBody>
      </p:sp>
      <p:sp>
        <p:nvSpPr>
          <p:cNvPr id="18457" name="TextBox 34"/>
          <p:cNvSpPr txBox="1">
            <a:spLocks noChangeArrowheads="1"/>
          </p:cNvSpPr>
          <p:nvPr/>
        </p:nvSpPr>
        <p:spPr bwMode="auto">
          <a:xfrm>
            <a:off x="1066800" y="5573713"/>
            <a:ext cx="960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G2</a:t>
            </a:r>
          </a:p>
        </p:txBody>
      </p:sp>
      <p:sp>
        <p:nvSpPr>
          <p:cNvPr id="18458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400" dirty="0" smtClean="0">
                <a:latin typeface="Calibri" charset="0"/>
              </a:rPr>
              <a:t>What is admixture?</a:t>
            </a:r>
            <a:endParaRPr lang="en-US" sz="4400" dirty="0">
              <a:latin typeface="Calibri" charset="0"/>
            </a:endParaRPr>
          </a:p>
        </p:txBody>
      </p:sp>
      <p:sp>
        <p:nvSpPr>
          <p:cNvPr id="18459" name="TextBox 39"/>
          <p:cNvSpPr txBox="1">
            <a:spLocks noChangeArrowheads="1"/>
          </p:cNvSpPr>
          <p:nvPr/>
        </p:nvSpPr>
        <p:spPr bwMode="auto">
          <a:xfrm>
            <a:off x="3899688" y="968765"/>
            <a:ext cx="304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1</a:t>
            </a:r>
          </a:p>
        </p:txBody>
      </p:sp>
      <p:sp>
        <p:nvSpPr>
          <p:cNvPr id="18460" name="TextBox 40"/>
          <p:cNvSpPr txBox="1">
            <a:spLocks noChangeArrowheads="1"/>
          </p:cNvSpPr>
          <p:nvPr/>
        </p:nvSpPr>
        <p:spPr bwMode="auto">
          <a:xfrm>
            <a:off x="5027010" y="983248"/>
            <a:ext cx="304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410666" y="3200400"/>
            <a:ext cx="152400" cy="1371600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714683" y="3200400"/>
            <a:ext cx="152400" cy="1371600"/>
          </a:xfrm>
          <a:prstGeom prst="round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451551" y="4890879"/>
            <a:ext cx="3349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32671" y="2778797"/>
            <a:ext cx="318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flow between populations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32671" y="5258528"/>
            <a:ext cx="305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subsequent generations segments become shorter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7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What we know from history about the Trans-Atlantic Slave Trade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782638" y="6508750"/>
            <a:ext cx="77041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From: Atlas of the Transatlantic Slave Trade, Eltis and Richardson, based on www.slavevoyages.org </a:t>
            </a:r>
          </a:p>
        </p:txBody>
      </p:sp>
      <p:pic>
        <p:nvPicPr>
          <p:cNvPr id="16387" name="Picture 4" descr="slavetrade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2413" y="1617663"/>
            <a:ext cx="6116637" cy="390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846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8"/>
    </mc:Choice>
    <mc:Fallback xmlns="">
      <p:transition xmlns:p14="http://schemas.microsoft.com/office/powerpoint/2010/main" spd="slow" advTm="700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African American admixture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43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Can we learn more using genetic data?</a:t>
            </a:r>
          </a:p>
          <a:p>
            <a:pPr eaLnBrk="1" hangingPunct="1">
              <a:buFont typeface="Arial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1252" y="2089524"/>
            <a:ext cx="3924775" cy="4768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95255" y="2298727"/>
            <a:ext cx="119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Africans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035" y="3142861"/>
            <a:ext cx="2458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FF"/>
                </a:solidFill>
              </a:rPr>
              <a:t>African Americans</a:t>
            </a:r>
            <a:endParaRPr lang="en-US" sz="2400" dirty="0">
              <a:solidFill>
                <a:srgbClr val="FF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0653" y="2443401"/>
            <a:ext cx="151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Europeans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5020" y="5550388"/>
            <a:ext cx="1574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East Asians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193" y="3239311"/>
            <a:ext cx="1783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South Asians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6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What we know from genetics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African ancestry primarily from West Africa</a:t>
            </a:r>
          </a:p>
          <a:p>
            <a:pPr lvl="1">
              <a:buNone/>
            </a:pPr>
            <a:r>
              <a:rPr lang="en-US" sz="2400" dirty="0" smtClean="0"/>
              <a:t>	</a:t>
            </a:r>
            <a:r>
              <a:rPr lang="en-US" sz="2000" dirty="0" smtClean="0"/>
              <a:t>[Lovejoy 2000, Salas 2005, Price 2009, </a:t>
            </a:r>
            <a:r>
              <a:rPr lang="en-US" sz="2000" dirty="0" err="1" smtClean="0"/>
              <a:t>Tishkoff</a:t>
            </a:r>
            <a:r>
              <a:rPr lang="en-US" sz="2000" dirty="0" smtClean="0"/>
              <a:t> 2009]</a:t>
            </a:r>
          </a:p>
          <a:p>
            <a:pPr lvl="1">
              <a:buNone/>
            </a:pPr>
            <a:endParaRPr lang="en-US" sz="2400" dirty="0" smtClean="0"/>
          </a:p>
          <a:p>
            <a:r>
              <a:rPr lang="en-US" sz="2800" dirty="0">
                <a:ea typeface="ＭＳ Ｐゴシック" charset="-128"/>
                <a:cs typeface="ＭＳ Ｐゴシック" charset="-128"/>
              </a:rPr>
              <a:t>Variation in </a:t>
            </a:r>
            <a:r>
              <a:rPr lang="en-US" sz="2800" dirty="0" smtClean="0">
                <a:ea typeface="ＭＳ Ｐゴシック" charset="-128"/>
                <a:cs typeface="ＭＳ Ｐゴシック" charset="-128"/>
              </a:rPr>
              <a:t>African vs. European 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ancestry proportion</a:t>
            </a:r>
            <a:endParaRPr lang="en-US" sz="2800" dirty="0" smtClean="0">
              <a:ea typeface="ＭＳ Ｐゴシック" charset="-128"/>
              <a:cs typeface="ＭＳ Ｐゴシック" charset="-128"/>
            </a:endParaRPr>
          </a:p>
          <a:p>
            <a:pPr lvl="1">
              <a:buNone/>
            </a:pPr>
            <a:r>
              <a:rPr lang="en-US" sz="2400" dirty="0" smtClean="0"/>
              <a:t>	</a:t>
            </a:r>
            <a:r>
              <a:rPr lang="en-US" sz="2000" dirty="0" smtClean="0"/>
              <a:t>[</a:t>
            </a:r>
            <a:r>
              <a:rPr lang="en-US" sz="2000" dirty="0" err="1" smtClean="0"/>
              <a:t>Parra</a:t>
            </a:r>
            <a:r>
              <a:rPr lang="en-US" sz="2000" dirty="0" smtClean="0"/>
              <a:t> 1998, </a:t>
            </a:r>
            <a:r>
              <a:rPr lang="en-US" sz="2000" dirty="0" err="1" smtClean="0"/>
              <a:t>Parra</a:t>
            </a:r>
            <a:r>
              <a:rPr lang="en-US" sz="2000" dirty="0" smtClean="0"/>
              <a:t> 2001, Smith 2004, Lind 2007, Bryc 2010]</a:t>
            </a:r>
          </a:p>
          <a:p>
            <a:pPr lvl="1">
              <a:buNone/>
            </a:pPr>
            <a:endParaRPr lang="en-US" sz="2400" dirty="0" smtClean="0"/>
          </a:p>
          <a:p>
            <a:r>
              <a:rPr lang="en-US" sz="2800" dirty="0">
                <a:ea typeface="ＭＳ Ｐゴシック" charset="-128"/>
                <a:cs typeface="ＭＳ Ｐゴシック" charset="-128"/>
              </a:rPr>
              <a:t>Evidence for sex-bias in ancestry</a:t>
            </a:r>
            <a:r>
              <a:rPr lang="en-US" sz="2800" dirty="0" smtClean="0">
                <a:ea typeface="ＭＳ Ｐゴシック" charset="-128"/>
                <a:cs typeface="ＭＳ Ｐゴシック" charset="-128"/>
              </a:rPr>
              <a:t> contributions</a:t>
            </a:r>
          </a:p>
          <a:p>
            <a:pPr lvl="1">
              <a:buNone/>
            </a:pPr>
            <a:r>
              <a:rPr lang="en-US" sz="2400" dirty="0" smtClean="0"/>
              <a:t>	</a:t>
            </a:r>
            <a:r>
              <a:rPr lang="en-US" sz="2000" dirty="0" smtClean="0"/>
              <a:t>[</a:t>
            </a:r>
            <a:r>
              <a:rPr lang="en-US" sz="2000" dirty="0" err="1" smtClean="0"/>
              <a:t>Parra</a:t>
            </a:r>
            <a:r>
              <a:rPr lang="en-US" sz="2000" dirty="0" smtClean="0"/>
              <a:t> 2001, Lind 2007, Bryc 2010]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064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31"/>
    </mc:Choice>
    <mc:Fallback xmlns="">
      <p:transition xmlns:p14="http://schemas.microsoft.com/office/powerpoint/2010/main" spd="slow" advTm="5963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Local ancestry</a:t>
            </a:r>
            <a:br>
              <a:rPr lang="en-US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Chromosome painting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482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16"/>
          <a:stretch>
            <a:fillRect/>
          </a:stretch>
        </p:blipFill>
        <p:spPr bwMode="auto">
          <a:xfrm>
            <a:off x="152400" y="1676400"/>
            <a:ext cx="391795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5027613"/>
            <a:ext cx="1741488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5791200" y="6324600"/>
            <a:ext cx="304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Bryc </a:t>
            </a:r>
            <a:r>
              <a:rPr lang="en-US" sz="1800" i="1"/>
              <a:t>et al</a:t>
            </a:r>
            <a:r>
              <a:rPr lang="en-US" sz="1800"/>
              <a:t>. 2010, </a:t>
            </a:r>
            <a:r>
              <a:rPr lang="en-US" sz="1800" i="1"/>
              <a:t>PNAS</a:t>
            </a:r>
          </a:p>
        </p:txBody>
      </p:sp>
      <p:sp>
        <p:nvSpPr>
          <p:cNvPr id="20485" name="TextBox 7"/>
          <p:cNvSpPr txBox="1">
            <a:spLocks noChangeArrowheads="1"/>
          </p:cNvSpPr>
          <p:nvPr/>
        </p:nvSpPr>
        <p:spPr bwMode="auto">
          <a:xfrm>
            <a:off x="4495800" y="1828800"/>
            <a:ext cx="4191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20486" name="Content Placeholder 2"/>
          <p:cNvSpPr>
            <a:spLocks noGrp="1"/>
          </p:cNvSpPr>
          <p:nvPr>
            <p:ph idx="1"/>
          </p:nvPr>
        </p:nvSpPr>
        <p:spPr>
          <a:xfrm>
            <a:off x="4070350" y="1981200"/>
            <a:ext cx="4616450" cy="3687763"/>
          </a:xfrm>
        </p:spPr>
        <p:txBody>
          <a:bodyPr/>
          <a:lstStyle/>
          <a:p>
            <a:pPr eaLnBrk="1" hangingPunct="1"/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African vs European proportions vary</a:t>
            </a:r>
          </a:p>
          <a:p>
            <a:pPr eaLnBrk="1" hangingPunct="1"/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Sex bias in ancestry contributions</a:t>
            </a:r>
          </a:p>
          <a:p>
            <a:pPr eaLnBrk="1" hangingPunct="1"/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mtDNA and Y chromosome haplotypes</a:t>
            </a:r>
          </a:p>
          <a:p>
            <a:pPr eaLnBrk="1" hangingPunct="1"/>
            <a:endParaRPr lang="en-US" sz="20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81400" y="1752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8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6A6A6"/>
                </a:solidFill>
              </a:rPr>
              <a:t>The field of population genetics</a:t>
            </a:r>
          </a:p>
          <a:p>
            <a:r>
              <a:rPr lang="en-US" dirty="0" smtClean="0">
                <a:solidFill>
                  <a:srgbClr val="A6A6A6"/>
                </a:solidFill>
              </a:rPr>
              <a:t>Learning about human history from genetics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 of Africa settlement of continents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Admixture: gene flow between diverged populations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African American admixture</a:t>
            </a:r>
          </a:p>
          <a:p>
            <a:pPr lvl="1"/>
            <a:r>
              <a:rPr lang="en-US" dirty="0" smtClean="0"/>
              <a:t>An update to Out of Africa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Hunt for </a:t>
            </a:r>
            <a:r>
              <a:rPr lang="en-US" dirty="0" err="1" smtClean="0"/>
              <a:t>Neandertal</a:t>
            </a:r>
            <a:r>
              <a:rPr lang="en-US" dirty="0" smtClean="0"/>
              <a:t> admixture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mtDNA</a:t>
            </a:r>
            <a:r>
              <a:rPr lang="en-US" dirty="0" smtClean="0"/>
              <a:t> does not recombine</a:t>
            </a:r>
          </a:p>
          <a:p>
            <a:pPr lvl="1"/>
            <a:r>
              <a:rPr lang="en-US" dirty="0" err="1" smtClean="0"/>
              <a:t>Neandertal</a:t>
            </a:r>
            <a:r>
              <a:rPr lang="en-US" dirty="0" smtClean="0"/>
              <a:t> </a:t>
            </a:r>
            <a:r>
              <a:rPr lang="en-US" dirty="0" err="1" smtClean="0"/>
              <a:t>outgroup</a:t>
            </a:r>
            <a:r>
              <a:rPr lang="en-US" dirty="0" smtClean="0"/>
              <a:t> to all modern humans</a:t>
            </a:r>
          </a:p>
          <a:p>
            <a:pPr lvl="1"/>
            <a:r>
              <a:rPr lang="en-US" dirty="0" smtClean="0"/>
              <a:t>No signal of admixture</a:t>
            </a:r>
          </a:p>
          <a:p>
            <a:pPr lvl="1"/>
            <a:r>
              <a:rPr lang="en-US" dirty="0" smtClean="0"/>
              <a:t>Last common ancestor ~ 500,000 years ago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69" r="-7569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105455" y="6152842"/>
            <a:ext cx="131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mtDNA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9470" y="2991369"/>
            <a:ext cx="97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~500kya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8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work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347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Neandertal</a:t>
            </a:r>
            <a:r>
              <a:rPr lang="en-US" dirty="0" smtClean="0"/>
              <a:t> autosomal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Bone powder -&gt; much work -&gt; DNA sequence</a:t>
            </a:r>
          </a:p>
          <a:p>
            <a:r>
              <a:rPr lang="en-US" dirty="0" smtClean="0"/>
              <a:t>Analysis reveals low levels of gene flow into all non-Africans</a:t>
            </a:r>
          </a:p>
          <a:p>
            <a:r>
              <a:rPr lang="en-US" dirty="0" smtClean="0"/>
              <a:t>Explore the </a:t>
            </a:r>
            <a:r>
              <a:rPr lang="en-US" dirty="0" err="1" smtClean="0"/>
              <a:t>Neandertal</a:t>
            </a:r>
            <a:r>
              <a:rPr lang="en-US" dirty="0" smtClean="0"/>
              <a:t> genome on </a:t>
            </a:r>
            <a:r>
              <a:rPr lang="en-US" dirty="0" err="1" smtClean="0"/>
              <a:t>Ensembl</a:t>
            </a:r>
            <a:r>
              <a:rPr lang="en-US" dirty="0" smtClean="0"/>
              <a:t> or UCSC Genome Browser</a:t>
            </a:r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66"/>
          <a:stretch/>
        </p:blipFill>
        <p:spPr>
          <a:xfrm>
            <a:off x="4495800" y="1417638"/>
            <a:ext cx="4038600" cy="1800401"/>
          </a:xfrm>
        </p:spPr>
      </p:pic>
      <p:sp>
        <p:nvSpPr>
          <p:cNvPr id="7" name="TextBox 6"/>
          <p:cNvSpPr txBox="1"/>
          <p:nvPr/>
        </p:nvSpPr>
        <p:spPr>
          <a:xfrm>
            <a:off x="4495800" y="3121589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Draft Sequence of the </a:t>
            </a:r>
            <a:r>
              <a:rPr lang="en-US" b="1" dirty="0" err="1"/>
              <a:t>Neandertal</a:t>
            </a:r>
            <a:r>
              <a:rPr lang="en-US" b="1" dirty="0"/>
              <a:t> Genome </a:t>
            </a:r>
            <a:endParaRPr lang="en-US" b="1" dirty="0" smtClean="0"/>
          </a:p>
          <a:p>
            <a:r>
              <a:rPr lang="en-US" dirty="0" smtClean="0"/>
              <a:t>Green et al. 2010, Science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3"/>
          <a:stretch/>
        </p:blipFill>
        <p:spPr>
          <a:xfrm>
            <a:off x="4781340" y="3985308"/>
            <a:ext cx="3699949" cy="273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0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hominid: </a:t>
            </a:r>
            <a:r>
              <a:rPr lang="en-US" dirty="0" err="1" smtClean="0"/>
              <a:t>Denisova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417638"/>
            <a:ext cx="4040188" cy="4708525"/>
          </a:xfrm>
        </p:spPr>
        <p:txBody>
          <a:bodyPr/>
          <a:lstStyle/>
          <a:p>
            <a:r>
              <a:rPr lang="en-US" dirty="0" smtClean="0"/>
              <a:t>Tooth and finger bone from Altai mountains in Siberia</a:t>
            </a:r>
          </a:p>
          <a:p>
            <a:r>
              <a:rPr lang="en-US" dirty="0" smtClean="0"/>
              <a:t>Distinct from </a:t>
            </a:r>
            <a:r>
              <a:rPr lang="en-US" dirty="0" err="1" smtClean="0"/>
              <a:t>Neandertal</a:t>
            </a:r>
            <a:endParaRPr lang="en-US" dirty="0" smtClean="0"/>
          </a:p>
          <a:p>
            <a:r>
              <a:rPr lang="en-US" dirty="0" smtClean="0"/>
              <a:t>Analysis reveals gene flow into modern humans, but only into Oceania</a:t>
            </a:r>
          </a:p>
          <a:p>
            <a:pPr lvl="1"/>
            <a:r>
              <a:rPr lang="en-US" dirty="0" smtClean="0"/>
              <a:t>Australia and Papua New Guinea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3318" y="5741295"/>
            <a:ext cx="4898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Genetic history of an archaic </a:t>
            </a:r>
            <a:r>
              <a:rPr lang="en-US" sz="2000" b="1" dirty="0" err="1"/>
              <a:t>hominin</a:t>
            </a:r>
            <a:r>
              <a:rPr lang="en-US" sz="2000" b="1" dirty="0"/>
              <a:t> group from </a:t>
            </a:r>
            <a:r>
              <a:rPr lang="en-US" sz="2000" b="1" dirty="0" err="1"/>
              <a:t>Denisova</a:t>
            </a:r>
            <a:r>
              <a:rPr lang="en-US" sz="2000" b="1" dirty="0"/>
              <a:t> Cave in </a:t>
            </a:r>
            <a:r>
              <a:rPr lang="en-US" sz="2000" b="1" dirty="0" smtClean="0"/>
              <a:t>Siberia</a:t>
            </a:r>
          </a:p>
          <a:p>
            <a:r>
              <a:rPr lang="en-US" sz="2000" dirty="0" smtClean="0"/>
              <a:t>Reich et al. 2010, Nature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62195"/>
            <a:ext cx="3683000" cy="388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40" y="4734127"/>
            <a:ext cx="2583593" cy="19148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90664" y="2655770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Neandertal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95997" y="4153761"/>
            <a:ext cx="94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Modern</a:t>
            </a:r>
          </a:p>
          <a:p>
            <a:r>
              <a:rPr lang="en-US" dirty="0" smtClean="0"/>
              <a:t>humans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990664" y="2094786"/>
            <a:ext cx="0" cy="1411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90664" y="3678457"/>
            <a:ext cx="0" cy="186993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65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Admixture appears to be quite common in human history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Sequencing of two archaic genomes reveal both had gene flow into modern humans</a:t>
            </a:r>
          </a:p>
          <a:p>
            <a:r>
              <a:rPr lang="en-US" dirty="0" smtClean="0"/>
              <a:t>Further, evidence of archaic gene flow into Africans (of unknown origin)</a:t>
            </a:r>
          </a:p>
          <a:p>
            <a:r>
              <a:rPr lang="en-US" dirty="0" smtClean="0"/>
              <a:t>Lots of other expansion and admixture events (European Farmers, Bantu expansion in Africa)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6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ALFRED (</a:t>
            </a:r>
            <a:r>
              <a:rPr lang="en-US" dirty="0" err="1" smtClean="0"/>
              <a:t>ALlele</a:t>
            </a:r>
            <a:r>
              <a:rPr lang="en-US" dirty="0" smtClean="0"/>
              <a:t> </a:t>
            </a:r>
            <a:r>
              <a:rPr lang="en-US" dirty="0" err="1" smtClean="0"/>
              <a:t>FREquency</a:t>
            </a:r>
            <a:r>
              <a:rPr lang="en-US" dirty="0" smtClean="0"/>
              <a:t> Database)</a:t>
            </a:r>
          </a:p>
          <a:p>
            <a:r>
              <a:rPr lang="en-US" dirty="0" err="1" smtClean="0"/>
              <a:t>dbGaP</a:t>
            </a:r>
            <a:r>
              <a:rPr lang="en-US" dirty="0" smtClean="0"/>
              <a:t> (database of Genotypes and Phenotypes)</a:t>
            </a:r>
          </a:p>
          <a:p>
            <a:pPr lvl="1"/>
            <a:r>
              <a:rPr lang="en-US" dirty="0" smtClean="0"/>
              <a:t>NCBI: National Center for Biotechnology Information, through NIH</a:t>
            </a:r>
          </a:p>
          <a:p>
            <a:r>
              <a:rPr lang="en-US" dirty="0" smtClean="0"/>
              <a:t>UCSF Genome Browser, </a:t>
            </a:r>
            <a:r>
              <a:rPr lang="en-US" dirty="0" err="1" smtClean="0"/>
              <a:t>Ensembl</a:t>
            </a:r>
            <a:endParaRPr lang="en-US" dirty="0" smtClean="0"/>
          </a:p>
          <a:p>
            <a:r>
              <a:rPr lang="en-US" dirty="0" smtClean="0"/>
              <a:t>Publicly available data generated thanks to:</a:t>
            </a:r>
          </a:p>
          <a:p>
            <a:pPr lvl="1"/>
            <a:r>
              <a:rPr lang="en-US" dirty="0" err="1" smtClean="0"/>
              <a:t>Neandertal</a:t>
            </a:r>
            <a:r>
              <a:rPr lang="en-US" dirty="0" smtClean="0"/>
              <a:t> Project</a:t>
            </a:r>
          </a:p>
          <a:p>
            <a:pPr lvl="1"/>
            <a:r>
              <a:rPr lang="en-US" dirty="0" smtClean="0"/>
              <a:t>Haplotype Map Project (</a:t>
            </a:r>
            <a:r>
              <a:rPr lang="en-US" dirty="0" err="1" smtClean="0"/>
              <a:t>HapMap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1000 Genomes Project</a:t>
            </a:r>
          </a:p>
          <a:p>
            <a:pPr lvl="1"/>
            <a:r>
              <a:rPr lang="en-US" dirty="0" smtClean="0"/>
              <a:t>Human Genome Diversity Project (HGDP)</a:t>
            </a:r>
          </a:p>
          <a:p>
            <a:r>
              <a:rPr lang="en-US" dirty="0" smtClean="0"/>
              <a:t>Human data has some unique challenges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51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7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A simple model of admixture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" name="Straight Connector 5"/>
          <p:cNvCxnSpPr>
            <a:endCxn id="18437" idx="0"/>
          </p:cNvCxnSpPr>
          <p:nvPr/>
        </p:nvCxnSpPr>
        <p:spPr>
          <a:xfrm rot="16200000" flipH="1">
            <a:off x="4002882" y="1986756"/>
            <a:ext cx="2849562" cy="22447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8436" idx="0"/>
          </p:cNvCxnSpPr>
          <p:nvPr/>
        </p:nvCxnSpPr>
        <p:spPr>
          <a:xfrm rot="5400000">
            <a:off x="1870869" y="2099469"/>
            <a:ext cx="2849562" cy="20193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36" name="TextBox 11"/>
          <p:cNvSpPr txBox="1">
            <a:spLocks noChangeArrowheads="1"/>
          </p:cNvSpPr>
          <p:nvPr/>
        </p:nvSpPr>
        <p:spPr bwMode="auto">
          <a:xfrm>
            <a:off x="1922463" y="4533900"/>
            <a:ext cx="727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Africa</a:t>
            </a:r>
          </a:p>
        </p:txBody>
      </p:sp>
      <p:sp>
        <p:nvSpPr>
          <p:cNvPr id="18437" name="TextBox 12"/>
          <p:cNvSpPr txBox="1">
            <a:spLocks noChangeArrowheads="1"/>
          </p:cNvSpPr>
          <p:nvPr/>
        </p:nvSpPr>
        <p:spPr bwMode="auto">
          <a:xfrm>
            <a:off x="6124575" y="4533900"/>
            <a:ext cx="852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Europe</a:t>
            </a:r>
          </a:p>
        </p:txBody>
      </p:sp>
      <p:sp>
        <p:nvSpPr>
          <p:cNvPr id="18438" name="TextBox 13"/>
          <p:cNvSpPr txBox="1">
            <a:spLocks noChangeArrowheads="1"/>
          </p:cNvSpPr>
          <p:nvPr/>
        </p:nvSpPr>
        <p:spPr bwMode="auto">
          <a:xfrm>
            <a:off x="3475038" y="4533900"/>
            <a:ext cx="18907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African Americans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757488" y="3863975"/>
            <a:ext cx="326866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438" idx="0"/>
          </p:cNvCxnSpPr>
          <p:nvPr/>
        </p:nvCxnSpPr>
        <p:spPr>
          <a:xfrm rot="5400000">
            <a:off x="4086225" y="4198938"/>
            <a:ext cx="6699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65350" y="4903788"/>
            <a:ext cx="120650" cy="938212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8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550025" y="4903788"/>
            <a:ext cx="120650" cy="93821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60863" y="4903788"/>
            <a:ext cx="120650" cy="93821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364038" y="5689600"/>
            <a:ext cx="120650" cy="152400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8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60863" y="5213350"/>
            <a:ext cx="123825" cy="3365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8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60863" y="4967288"/>
            <a:ext cx="120650" cy="2222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8000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rot="5400000" flipH="1" flipV="1">
            <a:off x="1400969" y="2774156"/>
            <a:ext cx="2178050" cy="1588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0313" y="2402749"/>
            <a:ext cx="2913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>
                <a:ln>
                  <a:solidFill>
                    <a:srgbClr val="008000"/>
                  </a:solidFill>
                </a:ln>
                <a:solidFill>
                  <a:srgbClr val="008000"/>
                </a:solidFill>
                <a:latin typeface="+mn-lt"/>
                <a:ea typeface="+mn-ea"/>
                <a:cs typeface="+mn-cs"/>
              </a:rPr>
              <a:t>t</a:t>
            </a:r>
            <a:endParaRPr lang="en-US" sz="2400" dirty="0">
              <a:ln>
                <a:solidFill>
                  <a:srgbClr val="008000"/>
                </a:solidFill>
              </a:ln>
              <a:solidFill>
                <a:srgbClr val="008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rot="5400000" flipH="1" flipV="1">
            <a:off x="1350963" y="4197350"/>
            <a:ext cx="668338" cy="1587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00273" y="3942888"/>
            <a:ext cx="3807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n>
                  <a:solidFill>
                    <a:srgbClr val="008000"/>
                  </a:solidFill>
                </a:ln>
                <a:solidFill>
                  <a:srgbClr val="008000"/>
                </a:solidFill>
                <a:latin typeface="+mn-lt"/>
                <a:ea typeface="+mn-ea"/>
                <a:cs typeface="+mn-cs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538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1"/>
    </mc:Choice>
    <mc:Fallback xmlns="">
      <p:transition xmlns:p14="http://schemas.microsoft.com/office/powerpoint/2010/main" spd="slow" advTm="300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endCxn id="21509" idx="0"/>
          </p:cNvCxnSpPr>
          <p:nvPr/>
        </p:nvCxnSpPr>
        <p:spPr>
          <a:xfrm rot="16200000" flipH="1">
            <a:off x="3856038" y="1839912"/>
            <a:ext cx="3022600" cy="23653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1870869" y="2099469"/>
            <a:ext cx="2849562" cy="20193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1852613" y="4533900"/>
            <a:ext cx="7286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Africa</a:t>
            </a:r>
          </a:p>
        </p:txBody>
      </p:sp>
      <p:sp>
        <p:nvSpPr>
          <p:cNvPr id="21509" name="TextBox 12"/>
          <p:cNvSpPr txBox="1">
            <a:spLocks noChangeArrowheads="1"/>
          </p:cNvSpPr>
          <p:nvPr/>
        </p:nvSpPr>
        <p:spPr bwMode="auto">
          <a:xfrm>
            <a:off x="6124575" y="4533900"/>
            <a:ext cx="852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Europe</a:t>
            </a:r>
          </a:p>
        </p:txBody>
      </p:sp>
      <p:sp>
        <p:nvSpPr>
          <p:cNvPr id="21510" name="TextBox 13"/>
          <p:cNvSpPr txBox="1">
            <a:spLocks noChangeArrowheads="1"/>
          </p:cNvSpPr>
          <p:nvPr/>
        </p:nvSpPr>
        <p:spPr bwMode="auto">
          <a:xfrm>
            <a:off x="3475038" y="4533900"/>
            <a:ext cx="18907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African Americans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4502943" y="4212432"/>
            <a:ext cx="6715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352675" y="4903788"/>
            <a:ext cx="120650" cy="938212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550025" y="4903788"/>
            <a:ext cx="120650" cy="93821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60863" y="4903788"/>
            <a:ext cx="120650" cy="93821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360863" y="5689600"/>
            <a:ext cx="123825" cy="163513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60863" y="5200650"/>
            <a:ext cx="120650" cy="3492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60863" y="4964113"/>
            <a:ext cx="120650" cy="2222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1596231" y="1959769"/>
            <a:ext cx="3036888" cy="21399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922463" y="4903788"/>
            <a:ext cx="119062" cy="93821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141538" y="4903788"/>
            <a:ext cx="119062" cy="938212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2298700" y="3336926"/>
            <a:ext cx="1423987" cy="98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3363912" y="2976563"/>
            <a:ext cx="277813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60863" y="5475288"/>
            <a:ext cx="120650" cy="4603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60863" y="5670550"/>
            <a:ext cx="123825" cy="889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527300" y="3863975"/>
            <a:ext cx="349885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887663" y="4016375"/>
            <a:ext cx="1951037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713038" y="3937000"/>
            <a:ext cx="212566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4779963" y="4908550"/>
            <a:ext cx="120650" cy="93821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779963" y="5695950"/>
            <a:ext cx="120650" cy="152400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779963" y="5218113"/>
            <a:ext cx="122237" cy="257175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81550" y="5102225"/>
            <a:ext cx="120650" cy="2222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79963" y="5429250"/>
            <a:ext cx="122237" cy="85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Rounded Rectangle 60"/>
          <p:cNvSpPr/>
          <p:nvPr/>
        </p:nvSpPr>
        <p:spPr>
          <a:xfrm flipV="1">
            <a:off x="4779963" y="5135563"/>
            <a:ext cx="120650" cy="46037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957638" y="4914900"/>
            <a:ext cx="119062" cy="93821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57638" y="5224463"/>
            <a:ext cx="119062" cy="3365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57638" y="4978400"/>
            <a:ext cx="119062" cy="22225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957638" y="5514975"/>
            <a:ext cx="119062" cy="4603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957638" y="5670550"/>
            <a:ext cx="120650" cy="13335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57638" y="5759450"/>
            <a:ext cx="120650" cy="444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4086225" y="4198938"/>
            <a:ext cx="6699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3682206" y="4212432"/>
            <a:ext cx="6715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779963" y="5681663"/>
            <a:ext cx="120650" cy="7778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ea typeface="ＭＳ Ｐゴシック" charset="-128"/>
                <a:cs typeface="ＭＳ Ｐゴシック" charset="-128"/>
              </a:rPr>
              <a:t>True admixture history more complex</a:t>
            </a:r>
            <a:endParaRPr lang="en-US" sz="4000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84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90"/>
    </mc:Choice>
    <mc:Fallback xmlns="">
      <p:transition xmlns:p14="http://schemas.microsoft.com/office/powerpoint/2010/main" spd="slow" advTm="7339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fricaSampleMap_points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524"/>
          <a:stretch>
            <a:fillRect/>
          </a:stretch>
        </p:blipFill>
        <p:spPr>
          <a:xfrm>
            <a:off x="1286250" y="1436262"/>
            <a:ext cx="6835489" cy="63649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9250563">
            <a:off x="2020888" y="1512888"/>
            <a:ext cx="523875" cy="790575"/>
          </a:xfrm>
          <a:prstGeom prst="ellipse">
            <a:avLst/>
          </a:prstGeom>
          <a:solidFill>
            <a:srgbClr val="CD36AB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233363" y="1879600"/>
            <a:ext cx="1933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D36AB"/>
                </a:solidFill>
              </a:rPr>
              <a:t>Far West Africa</a:t>
            </a:r>
          </a:p>
        </p:txBody>
      </p:sp>
      <p:sp>
        <p:nvSpPr>
          <p:cNvPr id="23557" name="TextBox 8"/>
          <p:cNvSpPr txBox="1">
            <a:spLocks noChangeArrowheads="1"/>
          </p:cNvSpPr>
          <p:nvPr/>
        </p:nvSpPr>
        <p:spPr bwMode="auto">
          <a:xfrm>
            <a:off x="2747963" y="2522538"/>
            <a:ext cx="1476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AB"/>
                </a:solidFill>
              </a:rPr>
              <a:t>West </a:t>
            </a:r>
            <a:r>
              <a:rPr lang="en-US" sz="2000" dirty="0">
                <a:solidFill>
                  <a:srgbClr val="000090"/>
                </a:solidFill>
              </a:rPr>
              <a:t>Africa</a:t>
            </a:r>
          </a:p>
        </p:txBody>
      </p:sp>
      <p:sp>
        <p:nvSpPr>
          <p:cNvPr id="10" name="Oval 9"/>
          <p:cNvSpPr/>
          <p:nvPr/>
        </p:nvSpPr>
        <p:spPr>
          <a:xfrm rot="20301832">
            <a:off x="4624388" y="2352675"/>
            <a:ext cx="604837" cy="1724025"/>
          </a:xfrm>
          <a:prstGeom prst="ellipse">
            <a:avLst/>
          </a:prstGeom>
          <a:solidFill>
            <a:srgbClr val="008000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59" name="TextBox 10"/>
          <p:cNvSpPr txBox="1">
            <a:spLocks noChangeArrowheads="1"/>
          </p:cNvSpPr>
          <p:nvPr/>
        </p:nvSpPr>
        <p:spPr bwMode="auto">
          <a:xfrm>
            <a:off x="2935288" y="3192463"/>
            <a:ext cx="1724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8000"/>
                </a:solidFill>
              </a:rPr>
              <a:t>Central Africa</a:t>
            </a:r>
          </a:p>
        </p:txBody>
      </p:sp>
      <p:sp>
        <p:nvSpPr>
          <p:cNvPr id="12" name="Oval 11"/>
          <p:cNvSpPr/>
          <p:nvPr/>
        </p:nvSpPr>
        <p:spPr>
          <a:xfrm rot="20301832">
            <a:off x="4799013" y="1611313"/>
            <a:ext cx="681037" cy="615950"/>
          </a:xfrm>
          <a:prstGeom prst="ellipse">
            <a:avLst/>
          </a:prstGeom>
          <a:solidFill>
            <a:srgbClr val="E1BE1E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61" name="TextBox 12"/>
          <p:cNvSpPr txBox="1">
            <a:spLocks noChangeArrowheads="1"/>
          </p:cNvSpPr>
          <p:nvPr/>
        </p:nvSpPr>
        <p:spPr bwMode="auto">
          <a:xfrm>
            <a:off x="5605463" y="1641475"/>
            <a:ext cx="9826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E1BE1E"/>
                </a:solidFill>
              </a:rPr>
              <a:t>Chadic</a:t>
            </a:r>
          </a:p>
        </p:txBody>
      </p:sp>
      <p:sp>
        <p:nvSpPr>
          <p:cNvPr id="14" name="Oval 13"/>
          <p:cNvSpPr/>
          <p:nvPr/>
        </p:nvSpPr>
        <p:spPr>
          <a:xfrm rot="17761886">
            <a:off x="6733381" y="2666207"/>
            <a:ext cx="682625" cy="779462"/>
          </a:xfrm>
          <a:prstGeom prst="ellipse">
            <a:avLst/>
          </a:prstGeom>
          <a:solidFill>
            <a:srgbClr val="2092E1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2092E1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63" name="TextBox 14"/>
          <p:cNvSpPr txBox="1">
            <a:spLocks noChangeArrowheads="1"/>
          </p:cNvSpPr>
          <p:nvPr/>
        </p:nvSpPr>
        <p:spPr bwMode="auto">
          <a:xfrm>
            <a:off x="7423150" y="2633663"/>
            <a:ext cx="14112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092E1"/>
                </a:solidFill>
              </a:rPr>
              <a:t>East Africa</a:t>
            </a:r>
          </a:p>
        </p:txBody>
      </p:sp>
      <p:sp>
        <p:nvSpPr>
          <p:cNvPr id="16" name="Oval 15"/>
          <p:cNvSpPr/>
          <p:nvPr/>
        </p:nvSpPr>
        <p:spPr>
          <a:xfrm rot="17058740">
            <a:off x="5599380" y="2095385"/>
            <a:ext cx="298450" cy="1367017"/>
          </a:xfrm>
          <a:prstGeom prst="ellipse">
            <a:avLst/>
          </a:prstGeom>
          <a:solidFill>
            <a:srgbClr val="3DE1B9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65" name="TextBox 16"/>
          <p:cNvSpPr txBox="1">
            <a:spLocks noChangeArrowheads="1"/>
          </p:cNvSpPr>
          <p:nvPr/>
        </p:nvSpPr>
        <p:spPr bwMode="auto">
          <a:xfrm>
            <a:off x="5414963" y="2892425"/>
            <a:ext cx="969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3DE1B9"/>
                </a:solidFill>
              </a:rPr>
              <a:t>Pygmy</a:t>
            </a:r>
          </a:p>
        </p:txBody>
      </p:sp>
      <p:sp>
        <p:nvSpPr>
          <p:cNvPr id="235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African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populations analyzed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>
          <a:xfrm rot="16200000">
            <a:off x="3686969" y="1588873"/>
            <a:ext cx="582613" cy="1336675"/>
          </a:xfrm>
          <a:prstGeom prst="ellipse">
            <a:avLst/>
          </a:prstGeom>
          <a:solidFill>
            <a:srgbClr val="000090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1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65"/>
    </mc:Choice>
    <mc:Fallback xmlns="">
      <p:transition xmlns:p14="http://schemas.microsoft.com/office/powerpoint/2010/main" spd="slow" advTm="3526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ea typeface="ＭＳ Ｐゴシック" charset="-128"/>
                <a:cs typeface="ＭＳ Ｐゴシック" charset="-128"/>
              </a:rPr>
              <a:t>Ancestry estimates based on allele frequencies</a:t>
            </a:r>
            <a:endParaRPr lang="en-US" sz="3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Linear model like method</a:t>
            </a:r>
          </a:p>
          <a:p>
            <a:r>
              <a:rPr lang="en-US" sz="2800" dirty="0" smtClean="0"/>
              <a:t>Statistical support for at least five populations contributing ancestry to African Americans:</a:t>
            </a:r>
          </a:p>
          <a:p>
            <a:pPr lvl="3"/>
            <a:r>
              <a:rPr lang="en-US" sz="1800" dirty="0" smtClean="0">
                <a:solidFill>
                  <a:srgbClr val="FF0000"/>
                </a:solidFill>
              </a:rPr>
              <a:t>Europe</a:t>
            </a:r>
          </a:p>
          <a:p>
            <a:pPr lvl="3"/>
            <a:r>
              <a:rPr lang="en-US" sz="1800" dirty="0" smtClean="0">
                <a:solidFill>
                  <a:srgbClr val="0000AB"/>
                </a:solidFill>
              </a:rPr>
              <a:t>West Africa</a:t>
            </a:r>
          </a:p>
          <a:p>
            <a:pPr lvl="3"/>
            <a:r>
              <a:rPr lang="en-US" sz="1800" dirty="0" smtClean="0">
                <a:solidFill>
                  <a:srgbClr val="CD36AB"/>
                </a:solidFill>
              </a:rPr>
              <a:t>Far West Africa</a:t>
            </a:r>
          </a:p>
          <a:p>
            <a:pPr lvl="3"/>
            <a:r>
              <a:rPr lang="en-US" sz="1800" dirty="0" smtClean="0">
                <a:solidFill>
                  <a:srgbClr val="008000"/>
                </a:solidFill>
              </a:rPr>
              <a:t>Central Africa</a:t>
            </a:r>
          </a:p>
          <a:p>
            <a:pPr lvl="3"/>
            <a:r>
              <a:rPr lang="en-US" sz="1800" dirty="0" smtClean="0">
                <a:solidFill>
                  <a:srgbClr val="E1BE1E"/>
                </a:solidFill>
              </a:rPr>
              <a:t>Native American</a:t>
            </a:r>
          </a:p>
          <a:p>
            <a:pPr eaLnBrk="1" hangingPunct="1">
              <a:buFont typeface="Arial" charset="0"/>
              <a:buNone/>
            </a:pPr>
            <a:endParaRPr lang="en-US" sz="24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1469198" y="6211888"/>
            <a:ext cx="61889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QPMIX: Patterson </a:t>
            </a:r>
            <a:r>
              <a:rPr lang="en-US" i="1" dirty="0"/>
              <a:t>et al.</a:t>
            </a:r>
            <a:r>
              <a:rPr lang="en-US" dirty="0"/>
              <a:t> (2010) </a:t>
            </a:r>
            <a:r>
              <a:rPr lang="en-US" i="1" dirty="0"/>
              <a:t>Human Molecular Genetics</a:t>
            </a: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563649" y="3276856"/>
            <a:ext cx="4022725" cy="3011488"/>
            <a:chOff x="-130073" y="1436688"/>
            <a:chExt cx="7824686" cy="5859462"/>
          </a:xfrm>
        </p:grpSpPr>
        <p:pic>
          <p:nvPicPr>
            <p:cNvPr id="6" name="Picture 2" descr="AfricaSampleMap_blank.pd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552"/>
            <a:stretch>
              <a:fillRect/>
            </a:stretch>
          </p:blipFill>
          <p:spPr bwMode="auto">
            <a:xfrm>
              <a:off x="1693863" y="1436688"/>
              <a:ext cx="6000750" cy="585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/>
            <p:cNvSpPr/>
            <p:nvPr/>
          </p:nvSpPr>
          <p:spPr>
            <a:xfrm rot="19250563">
              <a:off x="2114814" y="1513909"/>
              <a:ext cx="521853" cy="790734"/>
            </a:xfrm>
            <a:prstGeom prst="ellipse">
              <a:avLst/>
            </a:prstGeom>
            <a:solidFill>
              <a:srgbClr val="CD36AB">
                <a:alpha val="4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-130073" y="1821017"/>
              <a:ext cx="2399452" cy="538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solidFill>
                    <a:srgbClr val="CD36AB"/>
                  </a:solidFill>
                </a:rPr>
                <a:t>Far West Africa</a:t>
              </a:r>
            </a:p>
          </p:txBody>
        </p:sp>
        <p:sp>
          <p:nvSpPr>
            <p:cNvPr id="9" name="Oval 8"/>
            <p:cNvSpPr/>
            <p:nvPr/>
          </p:nvSpPr>
          <p:spPr>
            <a:xfrm rot="16200000">
              <a:off x="3688003" y="1531097"/>
              <a:ext cx="580695" cy="1337051"/>
            </a:xfrm>
            <a:prstGeom prst="ellipse">
              <a:avLst/>
            </a:prstGeom>
            <a:solidFill>
              <a:srgbClr val="000090">
                <a:alpha val="4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2337142" y="2489971"/>
              <a:ext cx="1867400" cy="538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000090"/>
                  </a:solidFill>
                </a:rPr>
                <a:t>West Africa</a:t>
              </a:r>
            </a:p>
          </p:txBody>
        </p:sp>
        <p:sp>
          <p:nvSpPr>
            <p:cNvPr id="11" name="Oval 10"/>
            <p:cNvSpPr/>
            <p:nvPr/>
          </p:nvSpPr>
          <p:spPr>
            <a:xfrm rot="20301832">
              <a:off x="4625261" y="2354064"/>
              <a:ext cx="605224" cy="1723553"/>
            </a:xfrm>
            <a:prstGeom prst="ellipse">
              <a:avLst/>
            </a:prstGeom>
            <a:solidFill>
              <a:srgbClr val="008000">
                <a:alpha val="4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2562336" y="3192463"/>
              <a:ext cx="2155915" cy="538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008000"/>
                  </a:solidFill>
                </a:rPr>
                <a:t>Central Africa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46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16"/>
    </mc:Choice>
    <mc:Fallback xmlns="">
      <p:transition xmlns:p14="http://schemas.microsoft.com/office/powerpoint/2010/main" spd="slow" advTm="9611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</a:t>
            </a:r>
            <a:r>
              <a:rPr lang="en-US" dirty="0" smtClean="0"/>
              <a:t>, Apatosaurus?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819" b="-1981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3052983" y="5572747"/>
            <a:ext cx="30688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O.C. Marsh, 1896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600199"/>
            <a:ext cx="428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Reanalysis of data, or subsequent research, can lead to different 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3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Shift in the understanding of human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New data from old bones leads to new conclusions</a:t>
            </a:r>
          </a:p>
          <a:p>
            <a:pPr lvl="1"/>
            <a:r>
              <a:rPr lang="en-US" dirty="0" smtClean="0"/>
              <a:t>Museum collections will be key</a:t>
            </a:r>
          </a:p>
          <a:p>
            <a:pPr lvl="1"/>
            <a:r>
              <a:rPr lang="en-US" dirty="0" smtClean="0"/>
              <a:t>Challenges:</a:t>
            </a:r>
          </a:p>
          <a:p>
            <a:pPr lvl="2"/>
            <a:r>
              <a:rPr lang="en-US" dirty="0" smtClean="0"/>
              <a:t>DNA preservation and no modern contamination</a:t>
            </a:r>
          </a:p>
          <a:p>
            <a:r>
              <a:rPr lang="en-US" dirty="0" smtClean="0"/>
              <a:t>Online databases</a:t>
            </a:r>
          </a:p>
          <a:p>
            <a:pPr lvl="1"/>
            <a:r>
              <a:rPr lang="en-US" dirty="0" smtClean="0"/>
              <a:t>Huge resources</a:t>
            </a:r>
            <a:endParaRPr lang="en-US" dirty="0"/>
          </a:p>
          <a:p>
            <a:pPr lvl="1"/>
            <a:r>
              <a:rPr lang="en-US" dirty="0" smtClean="0"/>
              <a:t>Challenges:</a:t>
            </a:r>
          </a:p>
          <a:p>
            <a:pPr lvl="2"/>
            <a:r>
              <a:rPr lang="en-US" dirty="0" smtClean="0"/>
              <a:t>Human subjects research requires careful consent and ethics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8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field of population genetics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Learning about human history from genetics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 of Africa settlement of continents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Admixture: gene flow between diverged populations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African American admixture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update to Out of Africa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genetics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Sewall Wright, B.S. Haldane, R.A. Fisher</a:t>
            </a:r>
          </a:p>
          <a:p>
            <a:pPr lvl="1"/>
            <a:r>
              <a:rPr lang="en-US" dirty="0" smtClean="0"/>
              <a:t>early 1900’s</a:t>
            </a:r>
          </a:p>
          <a:p>
            <a:r>
              <a:rPr lang="en-US" dirty="0" smtClean="0"/>
              <a:t>Study allele frequency distribution and change</a:t>
            </a:r>
          </a:p>
          <a:p>
            <a:r>
              <a:rPr lang="en-US" dirty="0" smtClean="0"/>
              <a:t>Evolutionary processes of</a:t>
            </a:r>
          </a:p>
          <a:p>
            <a:pPr lvl="1"/>
            <a:r>
              <a:rPr lang="en-US" dirty="0" smtClean="0"/>
              <a:t>natural selection</a:t>
            </a:r>
          </a:p>
          <a:p>
            <a:pPr lvl="1"/>
            <a:r>
              <a:rPr lang="en-US" dirty="0" smtClean="0"/>
              <a:t>genetic drift</a:t>
            </a:r>
          </a:p>
          <a:p>
            <a:pPr lvl="1"/>
            <a:r>
              <a:rPr lang="en-US" dirty="0" smtClean="0"/>
              <a:t>mutation</a:t>
            </a:r>
          </a:p>
          <a:p>
            <a:pPr lvl="1"/>
            <a:r>
              <a:rPr lang="en-US" dirty="0" smtClean="0"/>
              <a:t>gene flow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opulation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290953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042954">
            <a:off x="3548152" y="58864"/>
            <a:ext cx="1970373" cy="4513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3969" y="1412875"/>
            <a:ext cx="1276373" cy="1833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4049" y="3238500"/>
            <a:ext cx="5425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/>
              <a:t>…TCAGGTCACAGTCT…</a:t>
            </a:r>
            <a:endParaRPr lang="en-US" sz="4000" spc="300" dirty="0"/>
          </a:p>
        </p:txBody>
      </p:sp>
      <p:sp>
        <p:nvSpPr>
          <p:cNvPr id="8" name="TextBox 7"/>
          <p:cNvSpPr txBox="1"/>
          <p:nvPr/>
        </p:nvSpPr>
        <p:spPr>
          <a:xfrm>
            <a:off x="1934049" y="4518025"/>
            <a:ext cx="5425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/>
              <a:t>…TCAGG</a:t>
            </a:r>
            <a:r>
              <a:rPr lang="en-US" sz="4000" spc="300" dirty="0" smtClean="0">
                <a:solidFill>
                  <a:srgbClr val="0000FF"/>
                </a:solidFill>
              </a:rPr>
              <a:t>T</a:t>
            </a:r>
            <a:r>
              <a:rPr lang="en-US" sz="4000" spc="300" dirty="0" smtClean="0"/>
              <a:t>CACAGTCT…</a:t>
            </a:r>
            <a:endParaRPr lang="en-US" sz="4000" spc="300" dirty="0"/>
          </a:p>
        </p:txBody>
      </p:sp>
      <p:sp>
        <p:nvSpPr>
          <p:cNvPr id="9" name="TextBox 8"/>
          <p:cNvSpPr txBox="1"/>
          <p:nvPr/>
        </p:nvSpPr>
        <p:spPr>
          <a:xfrm>
            <a:off x="1934049" y="5210175"/>
            <a:ext cx="5425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/>
              <a:t>…TCAGG</a:t>
            </a:r>
            <a:r>
              <a:rPr lang="en-US" sz="4000" spc="300" dirty="0" smtClean="0">
                <a:solidFill>
                  <a:srgbClr val="FF0000"/>
                </a:solidFill>
              </a:rPr>
              <a:t>C</a:t>
            </a:r>
            <a:r>
              <a:rPr lang="en-US" sz="4000" spc="300" dirty="0" smtClean="0"/>
              <a:t>CACAGTCT…</a:t>
            </a:r>
            <a:endParaRPr lang="en-US" sz="4000" spc="300" dirty="0"/>
          </a:p>
        </p:txBody>
      </p:sp>
      <p:sp>
        <p:nvSpPr>
          <p:cNvPr id="10" name="TextBox 9"/>
          <p:cNvSpPr txBox="1"/>
          <p:nvPr/>
        </p:nvSpPr>
        <p:spPr>
          <a:xfrm>
            <a:off x="1934049" y="5902325"/>
            <a:ext cx="5425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/>
              <a:t>…TCAGG</a:t>
            </a:r>
            <a:r>
              <a:rPr lang="en-US" sz="4000" spc="300" dirty="0" smtClean="0">
                <a:solidFill>
                  <a:srgbClr val="FF0000"/>
                </a:solidFill>
              </a:rPr>
              <a:t>C</a:t>
            </a:r>
            <a:r>
              <a:rPr lang="en-US" sz="4000" spc="300" dirty="0" smtClean="0"/>
              <a:t>CACAGTCT…</a:t>
            </a:r>
            <a:endParaRPr lang="en-US" sz="4000" spc="300" dirty="0"/>
          </a:p>
        </p:txBody>
      </p:sp>
      <p:sp>
        <p:nvSpPr>
          <p:cNvPr id="11" name="TextBox 10"/>
          <p:cNvSpPr txBox="1"/>
          <p:nvPr/>
        </p:nvSpPr>
        <p:spPr>
          <a:xfrm>
            <a:off x="360589" y="4656932"/>
            <a:ext cx="16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Individual 1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60589" y="5326772"/>
            <a:ext cx="16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Individual 2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60589" y="6043652"/>
            <a:ext cx="16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Individual 3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41070" y="2033991"/>
            <a:ext cx="750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DNA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38979" y="3199379"/>
            <a:ext cx="145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Reference</a:t>
            </a:r>
          </a:p>
          <a:p>
            <a:pPr algn="ctr"/>
            <a:r>
              <a:rPr lang="en-US" sz="2400" dirty="0" smtClean="0"/>
              <a:t>sequence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799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Nucleotide Polymorphism (SNP)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7455" y="1417638"/>
            <a:ext cx="5425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/>
              <a:t>…TCAGG</a:t>
            </a:r>
            <a:r>
              <a:rPr lang="en-US" sz="4000" spc="300" dirty="0" smtClean="0">
                <a:solidFill>
                  <a:srgbClr val="0000FF"/>
                </a:solidFill>
              </a:rPr>
              <a:t>T</a:t>
            </a:r>
            <a:r>
              <a:rPr lang="en-US" sz="4000" spc="300" dirty="0" smtClean="0"/>
              <a:t>CACAGTCT…</a:t>
            </a:r>
            <a:endParaRPr lang="en-US" sz="4000" spc="300" dirty="0"/>
          </a:p>
        </p:txBody>
      </p:sp>
      <p:sp>
        <p:nvSpPr>
          <p:cNvPr id="5" name="TextBox 4"/>
          <p:cNvSpPr txBox="1"/>
          <p:nvPr/>
        </p:nvSpPr>
        <p:spPr>
          <a:xfrm>
            <a:off x="1827455" y="2109788"/>
            <a:ext cx="5425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/>
              <a:t>…TCAGG</a:t>
            </a:r>
            <a:r>
              <a:rPr lang="en-US" sz="4000" spc="300" dirty="0" smtClean="0">
                <a:solidFill>
                  <a:srgbClr val="FF0000"/>
                </a:solidFill>
              </a:rPr>
              <a:t>C</a:t>
            </a:r>
            <a:r>
              <a:rPr lang="en-US" sz="4000" spc="300" dirty="0" smtClean="0"/>
              <a:t>CACAGTCT…</a:t>
            </a:r>
            <a:endParaRPr lang="en-US" sz="4000" spc="300" dirty="0"/>
          </a:p>
        </p:txBody>
      </p:sp>
      <p:sp>
        <p:nvSpPr>
          <p:cNvPr id="6" name="TextBox 5"/>
          <p:cNvSpPr txBox="1"/>
          <p:nvPr/>
        </p:nvSpPr>
        <p:spPr>
          <a:xfrm>
            <a:off x="1827455" y="2801938"/>
            <a:ext cx="5425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/>
              <a:t>…TCAGG</a:t>
            </a:r>
            <a:r>
              <a:rPr lang="en-US" sz="4000" spc="300" dirty="0" smtClean="0">
                <a:solidFill>
                  <a:srgbClr val="FF0000"/>
                </a:solidFill>
              </a:rPr>
              <a:t>C</a:t>
            </a:r>
            <a:r>
              <a:rPr lang="en-US" sz="4000" spc="300" dirty="0" smtClean="0"/>
              <a:t>CACAGTCT…</a:t>
            </a:r>
            <a:endParaRPr lang="en-US" sz="4000" spc="300" dirty="0"/>
          </a:p>
        </p:txBody>
      </p:sp>
      <p:sp>
        <p:nvSpPr>
          <p:cNvPr id="9" name="Up Arrow 8"/>
          <p:cNvSpPr/>
          <p:nvPr/>
        </p:nvSpPr>
        <p:spPr>
          <a:xfrm>
            <a:off x="3968750" y="3509824"/>
            <a:ext cx="317500" cy="958950"/>
          </a:xfrm>
          <a:prstGeom prst="upArrow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120" y="4506827"/>
            <a:ext cx="7343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SNP</a:t>
            </a:r>
          </a:p>
          <a:p>
            <a:pPr algn="ctr"/>
            <a:r>
              <a:rPr lang="en-US" sz="4000" dirty="0" smtClean="0"/>
              <a:t>A.k.a. allele, locus, marker, variant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8098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1267</Words>
  <Application>Microsoft Macintosh PowerPoint</Application>
  <PresentationFormat>On-screen Show (4:3)</PresentationFormat>
  <Paragraphs>259</Paragraphs>
  <Slides>38</Slides>
  <Notes>9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Patterns of population structure  and admixture  among human populations  </vt:lpstr>
      <vt:lpstr>Outline</vt:lpstr>
      <vt:lpstr>Early work</vt:lpstr>
      <vt:lpstr>Er, Apatosaurus?</vt:lpstr>
      <vt:lpstr>Shift in the understanding of human history</vt:lpstr>
      <vt:lpstr>Outline</vt:lpstr>
      <vt:lpstr>Population genetics</vt:lpstr>
      <vt:lpstr>DNA</vt:lpstr>
      <vt:lpstr>Single Nucleotide Polymorphism (SNP)</vt:lpstr>
      <vt:lpstr>Mutation</vt:lpstr>
      <vt:lpstr>Genetic drift</vt:lpstr>
      <vt:lpstr>Natural selection</vt:lpstr>
      <vt:lpstr>Population structure</vt:lpstr>
      <vt:lpstr>Pigmentation example - SLC45A2</vt:lpstr>
      <vt:lpstr>Outline</vt:lpstr>
      <vt:lpstr>What can genetics tell us about population structure?</vt:lpstr>
      <vt:lpstr>Tools of the trade</vt:lpstr>
      <vt:lpstr>Outline</vt:lpstr>
      <vt:lpstr>Out of Africa</vt:lpstr>
      <vt:lpstr>Worldwide substructure</vt:lpstr>
      <vt:lpstr>Admixture with Hominids?</vt:lpstr>
      <vt:lpstr>Outline</vt:lpstr>
      <vt:lpstr>PowerPoint Presentation</vt:lpstr>
      <vt:lpstr>What we know from history about the Trans-Atlantic Slave Trade</vt:lpstr>
      <vt:lpstr>African American admixture</vt:lpstr>
      <vt:lpstr>What we know from genetics</vt:lpstr>
      <vt:lpstr>Local ancestry “Chromosome painting”</vt:lpstr>
      <vt:lpstr>Outline</vt:lpstr>
      <vt:lpstr>Hunt for Neandertal admixture</vt:lpstr>
      <vt:lpstr>Neandertal autosomal genome</vt:lpstr>
      <vt:lpstr>Another hominid: Denisova</vt:lpstr>
      <vt:lpstr>Admixture appears to be quite common in human history</vt:lpstr>
      <vt:lpstr>Database resources</vt:lpstr>
      <vt:lpstr>Thanks!</vt:lpstr>
      <vt:lpstr>A simple model of admixture</vt:lpstr>
      <vt:lpstr>True admixture history more complex</vt:lpstr>
      <vt:lpstr>African populations analyzed</vt:lpstr>
      <vt:lpstr>Ancestry estimates based on allele frequencies</vt:lpstr>
    </vt:vector>
  </TitlesOfParts>
  <Company>HMS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Kasia Bryc</dc:creator>
  <cp:lastModifiedBy>Kasia Bryc</cp:lastModifiedBy>
  <cp:revision>42</cp:revision>
  <dcterms:created xsi:type="dcterms:W3CDTF">2013-02-17T20:31:17Z</dcterms:created>
  <dcterms:modified xsi:type="dcterms:W3CDTF">2014-06-05T17:12:12Z</dcterms:modified>
</cp:coreProperties>
</file>